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2596AA4-FB7F-44E4-A37A-118CCF0FD667}">
  <a:tblStyle styleId="{82596AA4-FB7F-44E4-A37A-118CCF0FD66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5f6fc2d8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5f6fc2d8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5f6fc2d81_0_5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5f6fc2d81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08737605d6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308737605d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j7aBQG8jRppH7MbzuzFerHVbnEESFA0umkjUYRoMUAE/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docs.google.com/presentation/d/1dg0YmBbxN9heaCyu3FVgVDTRXYbqwMSsL2yKJIoRcbI/edit?usp=sharing" TargetMode="External"/><Relationship Id="rId4" Type="http://schemas.openxmlformats.org/officeDocument/2006/relationships/hyperlink" Target="https://docs.google.com/presentation/d/1UlOAk1kNkhSP-AIQyHxeURry_V6tg_TkVBtV-NBDHk4/edit?usp=sharing" TargetMode="External"/><Relationship Id="rId5" Type="http://schemas.openxmlformats.org/officeDocument/2006/relationships/hyperlink" Target="https://docs.google.com/presentation/d/1UlOAk1kNkhSP-AIQyHxeURry_V6tg_TkVBtV-NBDHk4/edit?usp=sharing" TargetMode="External"/><Relationship Id="rId6"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hyperlink" Target="https://docs.google.com/presentation/d/1tdb5WrC8qRxj5h7Ba3C4dsQeVPnphTP0HMQtmbh7gnY/edit?usp=sharing" TargetMode="Externa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71163" y="742451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88544" y="7472317"/>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650" y="7472317"/>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912525" y="627913"/>
          <a:ext cx="3000000" cy="3000000"/>
        </p:xfrm>
        <a:graphic>
          <a:graphicData uri="http://schemas.openxmlformats.org/drawingml/2006/table">
            <a:tbl>
              <a:tblPr>
                <a:noFill/>
                <a:tableStyleId>{82596AA4-FB7F-44E4-A37A-118CCF0FD667}</a:tableStyleId>
              </a:tblPr>
              <a:tblGrid>
                <a:gridCol w="1769625"/>
                <a:gridCol w="3231850"/>
                <a:gridCol w="3231850"/>
              </a:tblGrid>
              <a:tr h="271825">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ctr">
                        <a:spcBef>
                          <a:spcPts val="0"/>
                        </a:spcBef>
                        <a:spcAft>
                          <a:spcPts val="0"/>
                        </a:spcAft>
                        <a:buNone/>
                      </a:pPr>
                      <a:r>
                        <a:rPr b="1" lang="en" sz="1300">
                          <a:latin typeface="Inter"/>
                          <a:ea typeface="Inter"/>
                          <a:cs typeface="Inter"/>
                          <a:sym typeface="Inter"/>
                        </a:rPr>
                        <a:t>LESSON 10</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13200">
                <a:tc>
                  <a:txBody>
                    <a:bodyPr/>
                    <a:lstStyle/>
                    <a:p>
                      <a:pPr indent="0" lvl="0" marL="0" rtl="0" algn="l">
                        <a:spcBef>
                          <a:spcPts val="0"/>
                        </a:spcBef>
                        <a:spcAft>
                          <a:spcPts val="0"/>
                        </a:spcAft>
                        <a:buNone/>
                      </a:pPr>
                      <a:r>
                        <a:rPr b="1" lang="en" sz="1300">
                          <a:latin typeface="Inter"/>
                          <a:ea typeface="Inter"/>
                          <a:cs typeface="Inter"/>
                          <a:sym typeface="Inter"/>
                        </a:rPr>
                        <a:t>COMPELLING </a:t>
                      </a:r>
                      <a:r>
                        <a:rPr b="1" lang="en" sz="1300">
                          <a:latin typeface="Inter"/>
                          <a:ea typeface="Inter"/>
                          <a:cs typeface="Inter"/>
                          <a:sym typeface="Inter"/>
                        </a:rPr>
                        <a:t>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100">
                          <a:latin typeface="Inter"/>
                          <a:ea typeface="Inter"/>
                          <a:cs typeface="Inter"/>
                          <a:sym typeface="Inter"/>
                        </a:rPr>
                        <a:t>How did the core beliefs and practices of the major world religions shape the political and social structures of Afro-Eurasia during the period 1300-1500?</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71825">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100">
                          <a:latin typeface="Inter"/>
                          <a:ea typeface="Inter"/>
                          <a:cs typeface="Inter"/>
                          <a:sym typeface="Inter"/>
                        </a:rPr>
                        <a:t>2.9</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718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100">
                          <a:latin typeface="Inter"/>
                          <a:ea typeface="Inter"/>
                          <a:cs typeface="Inter"/>
                          <a:sym typeface="Inter"/>
                        </a:rPr>
                        <a:t>Comparison</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6097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100">
                          <a:solidFill>
                            <a:schemeClr val="dk1"/>
                          </a:solidFill>
                          <a:latin typeface="Inter"/>
                          <a:ea typeface="Inter"/>
                          <a:cs typeface="Inter"/>
                          <a:sym typeface="Inter"/>
                        </a:rPr>
                        <a:t>Option 1- Frayer: Religion ; Option 2- Historian Hustle</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82950">
                <a:tc vMerge="1"/>
                <a:tc>
                  <a:txBody>
                    <a:bodyPr/>
                    <a:lstStyle/>
                    <a:p>
                      <a:pPr indent="0" lvl="0" marL="0" rtl="0" algn="ctr">
                        <a:lnSpc>
                          <a:spcPct val="100000"/>
                        </a:lnSpc>
                        <a:spcBef>
                          <a:spcPts val="0"/>
                        </a:spcBef>
                        <a:spcAft>
                          <a:spcPts val="0"/>
                        </a:spcAft>
                        <a:buNone/>
                      </a:pPr>
                      <a:r>
                        <a:rPr lang="en" sz="1100">
                          <a:solidFill>
                            <a:srgbClr val="000000"/>
                          </a:solidFill>
                          <a:latin typeface="Inter"/>
                          <a:ea typeface="Inter"/>
                          <a:cs typeface="Inter"/>
                          <a:sym typeface="Inter"/>
                        </a:rPr>
                        <a:t>TEACHER ACTIONS</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Monitor student work completion of the </a:t>
                      </a:r>
                      <a:r>
                        <a:rPr lang="en" sz="1100" u="sng">
                          <a:solidFill>
                            <a:schemeClr val="hlink"/>
                          </a:solidFill>
                          <a:latin typeface="Inter"/>
                          <a:ea typeface="Inter"/>
                          <a:cs typeface="Inter"/>
                          <a:sym typeface="Inter"/>
                          <a:hlinkClick r:id="rId5"/>
                        </a:rPr>
                        <a:t>“Do First”</a:t>
                      </a:r>
                      <a:r>
                        <a:rPr lang="en" sz="1100">
                          <a:latin typeface="Inter"/>
                          <a:ea typeface="Inter"/>
                          <a:cs typeface="Inter"/>
                          <a:sym typeface="Inter"/>
                        </a:rPr>
                        <a:t>.</a:t>
                      </a:r>
                      <a:endParaRPr sz="1100">
                        <a:latin typeface="Inter"/>
                        <a:ea typeface="Inter"/>
                        <a:cs typeface="Inter"/>
                        <a:sym typeface="Inter"/>
                      </a:endParaRPr>
                    </a:p>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Review correct answers with students.</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100">
                          <a:solidFill>
                            <a:srgbClr val="000000"/>
                          </a:solidFill>
                          <a:latin typeface="Inter"/>
                          <a:ea typeface="Inter"/>
                          <a:cs typeface="Inter"/>
                          <a:sym typeface="Inter"/>
                        </a:rPr>
                        <a:t>STUDENT ACTIONS</a:t>
                      </a:r>
                      <a:endParaRPr sz="1100">
                        <a:solidFill>
                          <a:srgbClr val="000000"/>
                        </a:solidFill>
                        <a:latin typeface="Inter"/>
                        <a:ea typeface="Inter"/>
                        <a:cs typeface="Inter"/>
                        <a:sym typeface="Inter"/>
                      </a:endParaRPr>
                    </a:p>
                    <a:p>
                      <a:pPr indent="-298450" lvl="0" marL="457200" rtl="0" algn="l">
                        <a:lnSpc>
                          <a:spcPct val="100000"/>
                        </a:lnSpc>
                        <a:spcBef>
                          <a:spcPts val="0"/>
                        </a:spcBef>
                        <a:spcAft>
                          <a:spcPts val="0"/>
                        </a:spcAft>
                        <a:buClr>
                          <a:srgbClr val="000000"/>
                        </a:buClr>
                        <a:buSzPts val="1100"/>
                        <a:buFont typeface="Inter"/>
                        <a:buAutoNum type="arabicPeriod"/>
                      </a:pPr>
                      <a:r>
                        <a:rPr lang="en" sz="1100">
                          <a:solidFill>
                            <a:srgbClr val="000000"/>
                          </a:solidFill>
                          <a:latin typeface="Inter"/>
                          <a:ea typeface="Inter"/>
                          <a:cs typeface="Inter"/>
                          <a:sym typeface="Inter"/>
                        </a:rPr>
                        <a:t>Complete “Do First”</a:t>
                      </a:r>
                      <a:r>
                        <a:rPr lang="en" sz="1100">
                          <a:latin typeface="Inter"/>
                          <a:ea typeface="Inter"/>
                          <a:cs typeface="Inter"/>
                          <a:sym typeface="Inter"/>
                        </a:rPr>
                        <a:t>.</a:t>
                      </a:r>
                      <a:endParaRPr sz="11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7442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100">
                          <a:solidFill>
                            <a:schemeClr val="dk1"/>
                          </a:solidFill>
                          <a:latin typeface="Inter"/>
                          <a:ea typeface="Inter"/>
                          <a:cs typeface="Inter"/>
                          <a:sym typeface="Inter"/>
                        </a:rPr>
                        <a:t>The launch is a quick recap of this topic and to quickly assess students' understanding of the core beliefs and practices of Islam, Christianity, and Chinese philosophies. Ask students to take out a piece of paper. In one minute, they should write down three key beliefs or practices from Islam, Christianity, and Chinese philosophies (Confucianism, Buddhism, and Taoism). Once time is up, have students pair up with a partner. Each student will share their lists with their partner, discussing similarities and differences in beliefs and practices. Encourage them to add any new insights or information they gain from their partner’s perspective. </a:t>
                      </a:r>
                      <a:endParaRPr sz="11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826900">
                <a:tc vMerge="1"/>
                <a:tc>
                  <a:txBody>
                    <a:bodyPr/>
                    <a:lstStyle/>
                    <a:p>
                      <a:pPr indent="0" lvl="0" marL="0" rtl="0" algn="ctr">
                        <a:lnSpc>
                          <a:spcPct val="100000"/>
                        </a:lnSpc>
                        <a:spcBef>
                          <a:spcPts val="0"/>
                        </a:spcBef>
                        <a:spcAft>
                          <a:spcPts val="0"/>
                        </a:spcAft>
                        <a:buNone/>
                      </a:pPr>
                      <a:r>
                        <a:rPr lang="en" sz="1100">
                          <a:solidFill>
                            <a:srgbClr val="000000"/>
                          </a:solidFill>
                          <a:latin typeface="Inter"/>
                          <a:ea typeface="Inter"/>
                          <a:cs typeface="Inter"/>
                          <a:sym typeface="Inter"/>
                        </a:rPr>
                        <a:t>TEACHER ACTIONS</a:t>
                      </a:r>
                      <a:endParaRPr sz="1100">
                        <a:solidFill>
                          <a:srgbClr val="000000"/>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Instruct students to take out a sheet of paper and time them one minute to write down everything they know about Islam, Christianity, and the Chinese Philosophies.</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Call time and pair students up with a partner.</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Instruct students to share their lists with a partner and discuss similarities/differences in each of the </a:t>
                      </a:r>
                      <a:r>
                        <a:rPr lang="en" sz="1100">
                          <a:solidFill>
                            <a:schemeClr val="dk1"/>
                          </a:solidFill>
                          <a:latin typeface="Inter"/>
                          <a:ea typeface="Inter"/>
                          <a:cs typeface="Inter"/>
                          <a:sym typeface="Inter"/>
                        </a:rPr>
                        <a:t>religions</a:t>
                      </a:r>
                      <a:r>
                        <a:rPr lang="en" sz="1100">
                          <a:solidFill>
                            <a:schemeClr val="dk1"/>
                          </a:solidFill>
                          <a:latin typeface="Inter"/>
                          <a:ea typeface="Inter"/>
                          <a:cs typeface="Inter"/>
                          <a:sym typeface="Inter"/>
                        </a:rPr>
                        <a:t> and </a:t>
                      </a:r>
                      <a:r>
                        <a:rPr lang="en" sz="1100">
                          <a:solidFill>
                            <a:schemeClr val="dk1"/>
                          </a:solidFill>
                          <a:latin typeface="Inter"/>
                          <a:ea typeface="Inter"/>
                          <a:cs typeface="Inter"/>
                          <a:sym typeface="Inter"/>
                        </a:rPr>
                        <a:t>belief</a:t>
                      </a:r>
                      <a:r>
                        <a:rPr lang="en" sz="1100">
                          <a:solidFill>
                            <a:schemeClr val="dk1"/>
                          </a:solidFill>
                          <a:latin typeface="Inter"/>
                          <a:ea typeface="Inter"/>
                          <a:cs typeface="Inter"/>
                          <a:sym typeface="Inter"/>
                        </a:rPr>
                        <a:t> systems</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Review whole group</a:t>
                      </a:r>
                      <a:endParaRPr sz="11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100">
                          <a:solidFill>
                            <a:srgbClr val="000000"/>
                          </a:solidFill>
                          <a:latin typeface="Inter"/>
                          <a:ea typeface="Inter"/>
                          <a:cs typeface="Inter"/>
                          <a:sym typeface="Inter"/>
                        </a:rPr>
                        <a:t>STUDENT ACTIONS</a:t>
                      </a:r>
                      <a:endParaRPr sz="1100">
                        <a:solidFill>
                          <a:srgbClr val="000000"/>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Take out a sheet of paper and write down everything you know about </a:t>
                      </a:r>
                      <a:r>
                        <a:rPr lang="en" sz="1100">
                          <a:solidFill>
                            <a:schemeClr val="dk1"/>
                          </a:solidFill>
                          <a:latin typeface="Inter"/>
                          <a:ea typeface="Inter"/>
                          <a:cs typeface="Inter"/>
                          <a:sym typeface="Inter"/>
                        </a:rPr>
                        <a:t> Islam, Christianity, and the Chinese Philosophies.</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Pair up with a partner, share answers, and discuss similarities/differences in each of the religions and belief systems</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Review whole group</a:t>
                      </a:r>
                      <a:endParaRPr sz="11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t>
            </a:r>
            <a:r>
              <a:rPr lang="en" sz="1800">
                <a:latin typeface="Plus Jakarta Sans Medium"/>
                <a:ea typeface="Plus Jakarta Sans Medium"/>
                <a:cs typeface="Plus Jakarta Sans Medium"/>
                <a:sym typeface="Plus Jakarta Sans Medium"/>
              </a:rPr>
              <a:t>World History II</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9</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graphicFrame>
        <p:nvGraphicFramePr>
          <p:cNvPr id="65" name="Google Shape;65;p14"/>
          <p:cNvGraphicFramePr/>
          <p:nvPr/>
        </p:nvGraphicFramePr>
        <p:xfrm>
          <a:off x="926138" y="120263"/>
          <a:ext cx="3000000" cy="3000000"/>
        </p:xfrm>
        <a:graphic>
          <a:graphicData uri="http://schemas.openxmlformats.org/drawingml/2006/table">
            <a:tbl>
              <a:tblPr>
                <a:noFill/>
                <a:tableStyleId>{82596AA4-FB7F-44E4-A37A-118CCF0FD667}</a:tableStyleId>
              </a:tblPr>
              <a:tblGrid>
                <a:gridCol w="1247500"/>
                <a:gridCol w="3479375"/>
                <a:gridCol w="3479375"/>
              </a:tblGrid>
              <a:tr h="1404425">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review the </a:t>
                      </a:r>
                      <a:r>
                        <a:rPr lang="en" sz="1200">
                          <a:solidFill>
                            <a:schemeClr val="dk1"/>
                          </a:solidFill>
                          <a:latin typeface="Inter"/>
                          <a:ea typeface="Inter"/>
                          <a:cs typeface="Inter"/>
                          <a:sym typeface="Inter"/>
                        </a:rPr>
                        <a:t>religions and belief systems taught in this topic to make an overall connection with how they influenced societies in Afro-Eurasia similarly and differently. </a:t>
                      </a:r>
                      <a:r>
                        <a:rPr lang="en" sz="1200">
                          <a:solidFill>
                            <a:schemeClr val="dk1"/>
                          </a:solidFill>
                          <a:latin typeface="Inter"/>
                          <a:ea typeface="Inter"/>
                          <a:cs typeface="Inter"/>
                          <a:sym typeface="Inter"/>
                        </a:rPr>
                        <a:t>Using the </a:t>
                      </a:r>
                      <a:r>
                        <a:rPr lang="en" sz="1200" u="sng">
                          <a:solidFill>
                            <a:schemeClr val="hlink"/>
                          </a:solidFill>
                          <a:latin typeface="Inter"/>
                          <a:ea typeface="Inter"/>
                          <a:cs typeface="Inter"/>
                          <a:sym typeface="Inter"/>
                          <a:hlinkClick r:id="rId3"/>
                        </a:rPr>
                        <a:t>Core Beliefs &amp; Religion Presentation</a:t>
                      </a:r>
                      <a:r>
                        <a:rPr lang="en" sz="1200">
                          <a:solidFill>
                            <a:schemeClr val="dk1"/>
                          </a:solidFill>
                          <a:latin typeface="Inter"/>
                          <a:ea typeface="Inter"/>
                          <a:cs typeface="Inter"/>
                          <a:sym typeface="Inter"/>
                        </a:rPr>
                        <a:t>, instruct students to read the three secondary sources answer the questions that follow on the </a:t>
                      </a:r>
                      <a:r>
                        <a:rPr lang="en" sz="1200" u="sng">
                          <a:solidFill>
                            <a:schemeClr val="hlink"/>
                          </a:solidFill>
                          <a:latin typeface="Inter"/>
                          <a:ea typeface="Inter"/>
                          <a:cs typeface="Inter"/>
                          <a:sym typeface="Inter"/>
                          <a:hlinkClick r:id="rId4"/>
                        </a:rPr>
                        <a:t>Core Beliefs and Religion Handout</a:t>
                      </a:r>
                      <a:r>
                        <a:rPr lang="en" sz="1200">
                          <a:solidFill>
                            <a:schemeClr val="dk1"/>
                          </a:solidFill>
                          <a:latin typeface="Inter"/>
                          <a:ea typeface="Inter"/>
                          <a:cs typeface="Inter"/>
                          <a:sym typeface="Inter"/>
                        </a:rPr>
                        <a:t>. Students can complete the sources on their own, or with a partner. Once time is up, students can pair up and compare their answers with a partner before reviewing whole group.</a:t>
                      </a:r>
                      <a:r>
                        <a:rPr lang="en" sz="1200">
                          <a:solidFill>
                            <a:schemeClr val="dk1"/>
                          </a:solidFill>
                          <a:latin typeface="Inter"/>
                          <a:ea typeface="Inter"/>
                          <a:cs typeface="Inter"/>
                          <a:sym typeface="Inter"/>
                        </a:rPr>
                        <a:t>The teacher could also set up stations in the classroom and have students rotate to each station and complete the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716550">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Instruct students t</a:t>
                      </a:r>
                      <a:r>
                        <a:rPr lang="en" sz="1200">
                          <a:latin typeface="Inter"/>
                          <a:ea typeface="Inter"/>
                          <a:cs typeface="Inter"/>
                          <a:sym typeface="Inter"/>
                        </a:rPr>
                        <a:t>o read the three secondary sources answer the questions that follow.</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Monitor work progress and provide support as needed.</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Pair students up and have them compare answers.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Bring students back and review the answers whole group.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three secondary sources answer the questions that follow.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Pair with a partner and compare answers.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Add additional information, if needed, to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answers whole group.</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48375">
                <a:tc rowSpan="2">
                  <a:txBody>
                    <a:bodyPr/>
                    <a:lstStyle/>
                    <a:p>
                      <a:pPr indent="0" lvl="0" marL="0" rtl="0" algn="l">
                        <a:spcBef>
                          <a:spcPts val="0"/>
                        </a:spcBef>
                        <a:spcAft>
                          <a:spcPts val="0"/>
                        </a:spcAft>
                        <a:buNone/>
                      </a:pPr>
                      <a:r>
                        <a:rPr b="1" lang="en" sz="1300">
                          <a:latin typeface="Inter"/>
                          <a:ea typeface="Inter"/>
                          <a:cs typeface="Inter"/>
                          <a:sym typeface="Inter"/>
                        </a:rPr>
                        <a:t>ACTIVITY 3 - PRACTICE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now compare and contrast how these </a:t>
                      </a:r>
                      <a:r>
                        <a:rPr lang="en" sz="1200">
                          <a:solidFill>
                            <a:schemeClr val="dk1"/>
                          </a:solidFill>
                          <a:latin typeface="Inter"/>
                          <a:ea typeface="Inter"/>
                          <a:cs typeface="Inter"/>
                          <a:sym typeface="Inter"/>
                        </a:rPr>
                        <a:t>religions and belief systems influenced societies in Afro-Eurasia similarly and differently using the Comparison Graphic Organizer on the </a:t>
                      </a:r>
                      <a:r>
                        <a:rPr lang="en" sz="1200" u="sng">
                          <a:solidFill>
                            <a:schemeClr val="accent5"/>
                          </a:solidFill>
                          <a:latin typeface="Inter"/>
                          <a:ea typeface="Inter"/>
                          <a:cs typeface="Inter"/>
                          <a:sym typeface="Inter"/>
                          <a:hlinkClick r:id="rId5">
                            <a:extLst>
                              <a:ext uri="{A12FA001-AC4F-418D-AE19-62706E023703}">
                                <ahyp:hlinkClr val="tx"/>
                              </a:ext>
                            </a:extLst>
                          </a:hlinkClick>
                        </a:rPr>
                        <a:t>Core Beliefs and Religion Handout</a:t>
                      </a:r>
                      <a:r>
                        <a:rPr lang="en" sz="1200">
                          <a:solidFill>
                            <a:schemeClr val="dk1"/>
                          </a:solidFill>
                          <a:latin typeface="Inter"/>
                          <a:ea typeface="Inter"/>
                          <a:cs typeface="Inter"/>
                          <a:sym typeface="Inter"/>
                        </a:rPr>
                        <a:t>. The teacher should help students set up the top three boxes by filing in the religions and belief systems. Next, students can work in partner or groups to fill out the graphic organizer. Once time is up, the teacher should reconvene the class and review the similarities and differences.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872600">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Instruct students to use the </a:t>
                      </a:r>
                      <a:r>
                        <a:rPr lang="en" sz="1200">
                          <a:solidFill>
                            <a:schemeClr val="dk1"/>
                          </a:solidFill>
                          <a:latin typeface="Inter"/>
                          <a:ea typeface="Inter"/>
                          <a:cs typeface="Inter"/>
                          <a:sym typeface="Inter"/>
                        </a:rPr>
                        <a:t>Comparison Graphic Organizer for this activity</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Pair students up or group them and have them complete the graphic organizer.</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Monitor work progress and provide support as needed.</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Bring students back and review the answers whole group.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Pair with a partner or group and complete the </a:t>
                      </a:r>
                      <a:r>
                        <a:rPr lang="en" sz="1200">
                          <a:solidFill>
                            <a:schemeClr val="dk1"/>
                          </a:solidFill>
                          <a:latin typeface="Inter"/>
                          <a:ea typeface="Inter"/>
                          <a:cs typeface="Inter"/>
                          <a:sym typeface="Inter"/>
                        </a:rPr>
                        <a:t>Comparison Graphic Organizer for this activity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answers whole group.</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pic>
        <p:nvPicPr>
          <p:cNvPr id="66" name="Google Shape;66;p14"/>
          <p:cNvPicPr preferRelativeResize="0"/>
          <p:nvPr/>
        </p:nvPicPr>
        <p:blipFill>
          <a:blip r:embed="rId6">
            <a:alphaModFix/>
          </a:blip>
          <a:stretch>
            <a:fillRect/>
          </a:stretch>
        </p:blipFill>
        <p:spPr>
          <a:xfrm>
            <a:off x="384163" y="7271527"/>
            <a:ext cx="333180" cy="333180"/>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2" name="Shape 72"/>
        <p:cNvGrpSpPr/>
        <p:nvPr/>
      </p:nvGrpSpPr>
      <p:grpSpPr>
        <a:xfrm>
          <a:off x="0" y="0"/>
          <a:ext cx="0" cy="0"/>
          <a:chOff x="0" y="0"/>
          <a:chExt cx="0" cy="0"/>
        </a:xfrm>
      </p:grpSpPr>
      <p:graphicFrame>
        <p:nvGraphicFramePr>
          <p:cNvPr id="73" name="Google Shape;73;p15"/>
          <p:cNvGraphicFramePr/>
          <p:nvPr/>
        </p:nvGraphicFramePr>
        <p:xfrm>
          <a:off x="916338" y="286688"/>
          <a:ext cx="3000000" cy="3000000"/>
        </p:xfrm>
        <a:graphic>
          <a:graphicData uri="http://schemas.openxmlformats.org/drawingml/2006/table">
            <a:tbl>
              <a:tblPr>
                <a:noFill/>
                <a:tableStyleId>{82596AA4-FB7F-44E4-A37A-118CCF0FD667}</a:tableStyleId>
              </a:tblPr>
              <a:tblGrid>
                <a:gridCol w="1771150"/>
                <a:gridCol w="3234625"/>
                <a:gridCol w="3234625"/>
              </a:tblGrid>
              <a:tr h="3776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reflect on their learning from the prior topic by completing </a:t>
                      </a:r>
                      <a:r>
                        <a:rPr lang="en" sz="1200" u="sng">
                          <a:solidFill>
                            <a:schemeClr val="accent5"/>
                          </a:solidFill>
                          <a:latin typeface="Inter"/>
                          <a:ea typeface="Inter"/>
                          <a:cs typeface="Inter"/>
                          <a:sym typeface="Inter"/>
                          <a:hlinkClick r:id="rId3">
                            <a:extLst>
                              <a:ext uri="{A12FA001-AC4F-418D-AE19-62706E023703}">
                                <ahyp:hlinkClr val="tx"/>
                              </a:ext>
                            </a:extLst>
                          </a:hlinkClick>
                        </a:rPr>
                        <a:t>Unit 1, Topic 3 Inquiry Journal</a:t>
                      </a:r>
                      <a:r>
                        <a:rPr lang="en" sz="1200">
                          <a:solidFill>
                            <a:schemeClr val="dk1"/>
                          </a:solidFill>
                          <a:latin typeface="Inter"/>
                          <a:ea typeface="Inter"/>
                          <a:cs typeface="Inter"/>
                          <a:sym typeface="Inter"/>
                        </a:rPr>
                        <a:t>. Students can use the CER template in the Inquiry Journal to plan out their paragraph before composing.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776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students’ access to their Inquiry Journal and provide instructions.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rgbClr val="000000"/>
                          </a:solidFill>
                          <a:latin typeface="Inter"/>
                          <a:ea typeface="Inter"/>
                          <a:cs typeface="Inter"/>
                          <a:sym typeface="Inter"/>
                        </a:rPr>
                        <a:t>Write a CER paragraph for Topic </a:t>
                      </a:r>
                      <a:r>
                        <a:rPr lang="en" sz="1200">
                          <a:latin typeface="Inter"/>
                          <a:ea typeface="Inter"/>
                          <a:cs typeface="Inter"/>
                          <a:sym typeface="Inter"/>
                        </a:rPr>
                        <a:t>3</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pic>
        <p:nvPicPr>
          <p:cNvPr id="74" name="Google Shape;74;p15"/>
          <p:cNvPicPr preferRelativeResize="0"/>
          <p:nvPr/>
        </p:nvPicPr>
        <p:blipFill>
          <a:blip r:embed="rId4">
            <a:alphaModFix/>
          </a:blip>
          <a:stretch>
            <a:fillRect/>
          </a:stretch>
        </p:blipFill>
        <p:spPr>
          <a:xfrm>
            <a:off x="384163" y="7271527"/>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